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7"/>
  </p:notesMasterIdLst>
  <p:sldIdLst>
    <p:sldId id="256" r:id="rId2"/>
    <p:sldId id="295" r:id="rId3"/>
    <p:sldId id="296" r:id="rId4"/>
    <p:sldId id="290" r:id="rId5"/>
    <p:sldId id="291" r:id="rId6"/>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26" autoAdjust="0"/>
    <p:restoredTop sz="60506" autoAdjust="0"/>
  </p:normalViewPr>
  <p:slideViewPr>
    <p:cSldViewPr>
      <p:cViewPr varScale="1">
        <p:scale>
          <a:sx n="81" d="100"/>
          <a:sy n="81" d="100"/>
        </p:scale>
        <p:origin x="2106" y="84"/>
      </p:cViewPr>
      <p:guideLst>
        <p:guide orient="horz" pos="180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6/4/2016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describes RADV, the Risk Adjustment Data Validation tool developed by team </a:t>
            </a:r>
            <a:r>
              <a:rPr lang="en-US" dirty="0" err="1"/>
              <a:t>FHIRed</a:t>
            </a:r>
            <a:r>
              <a:rPr lang="en-US" dirty="0"/>
              <a:t> Up.</a:t>
            </a:r>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sz="900" dirty="0"/>
              <a:t>The Affordable Care Act requires health insurance</a:t>
            </a:r>
            <a:r>
              <a:rPr lang="en-US" sz="900" baseline="0" dirty="0"/>
              <a:t> companies to offer insurance to people with pre-existing conditions.  By only offering policies with high co-pays and high-deductibles, insurance companies can discourage ill patients from purchasing their products.  Risk adjustment prevents this by transferring premiums from insurers with healthy members to those organizations that are insuring for a more ill population.</a:t>
            </a:r>
          </a:p>
          <a:p>
            <a:pPr defTabSz="931774">
              <a:defRPr/>
            </a:pPr>
            <a:endParaRPr lang="en-US" sz="900" dirty="0"/>
          </a:p>
          <a:p>
            <a:pPr defTabSz="931774">
              <a:defRPr/>
            </a:pPr>
            <a:r>
              <a:rPr lang="en-US" sz="900" dirty="0"/>
              <a:t>Risk</a:t>
            </a:r>
            <a:r>
              <a:rPr lang="en-US" sz="900" baseline="0" dirty="0"/>
              <a:t> scores are use to determine the average level of illness in an insurers population. A risk score is calculated using the list of diagnoses recorded for a patient during the previous calendar year.  This gives providers and insurers a strong financial interest in making medical records accurate and complete.</a:t>
            </a:r>
          </a:p>
          <a:p>
            <a:pPr defTabSz="931774">
              <a:defRPr/>
            </a:pPr>
            <a:endParaRPr lang="en-US" sz="900" baseline="0" dirty="0"/>
          </a:p>
          <a:p>
            <a:pPr defTabSz="931774">
              <a:defRPr/>
            </a:pPr>
            <a:r>
              <a:rPr lang="en-US" sz="900" baseline="0" dirty="0"/>
              <a:t>The RADV tool was designed to help providers validate medical records, by identifying health care conditions that may be missing from a patients recent medical record.</a:t>
            </a:r>
            <a:endParaRPr lang="en-US" sz="900" dirty="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9609263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kern="1200" dirty="0" smtClean="0">
                <a:solidFill>
                  <a:schemeClr val="tx1"/>
                </a:solidFill>
                <a:effectLst/>
                <a:latin typeface="+mn-lt"/>
                <a:ea typeface="+mn-ea"/>
                <a:cs typeface="+mn-cs"/>
              </a:rPr>
              <a:t>(NOTE:</a:t>
            </a:r>
            <a:r>
              <a:rPr lang="en-US" sz="1200" i="1" kern="1200" baseline="0" dirty="0" smtClean="0">
                <a:solidFill>
                  <a:schemeClr val="tx1"/>
                </a:solidFill>
                <a:effectLst/>
                <a:latin typeface="+mn-lt"/>
                <a:ea typeface="+mn-ea"/>
                <a:cs typeface="+mn-cs"/>
              </a:rPr>
              <a:t> the formula and example are behind </a:t>
            </a:r>
            <a:r>
              <a:rPr lang="en-US" sz="1200" i="1" kern="1200" baseline="0" smtClean="0">
                <a:solidFill>
                  <a:schemeClr val="tx1"/>
                </a:solidFill>
                <a:effectLst/>
                <a:latin typeface="+mn-lt"/>
                <a:ea typeface="+mn-ea"/>
                <a:cs typeface="+mn-cs"/>
              </a:rPr>
              <a:t>the screenshot, </a:t>
            </a:r>
            <a:r>
              <a:rPr lang="en-US" sz="1200" i="1" kern="1200" baseline="0" dirty="0" smtClean="0">
                <a:solidFill>
                  <a:schemeClr val="tx1"/>
                </a:solidFill>
                <a:effectLst/>
                <a:latin typeface="+mn-lt"/>
                <a:ea typeface="+mn-ea"/>
                <a:cs typeface="+mn-cs"/>
              </a:rPr>
              <a:t>which disappears after a few seconds)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i="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a:t>
            </a:r>
            <a:r>
              <a:rPr lang="en-US" sz="1200" kern="1200" dirty="0">
                <a:solidFill>
                  <a:schemeClr val="tx1"/>
                </a:solidFill>
                <a:effectLst/>
                <a:latin typeface="+mn-lt"/>
                <a:ea typeface="+mn-ea"/>
                <a:cs typeface="+mn-cs"/>
              </a:rPr>
              <a:t>candidate risk score meter (or gauge) is used to indicate the severity of the patient’s candidate risk score relative to their current risk score.  It is used to quickly identify if the</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candidate HCCs would make a significant impact to the</a:t>
            </a:r>
            <a:r>
              <a:rPr lang="en-US" sz="1200" kern="1200" baseline="0" dirty="0">
                <a:solidFill>
                  <a:schemeClr val="tx1"/>
                </a:solidFill>
                <a:effectLst/>
                <a:latin typeface="+mn-lt"/>
                <a:ea typeface="+mn-ea"/>
                <a:cs typeface="+mn-cs"/>
              </a:rPr>
              <a:t> patient’s </a:t>
            </a:r>
            <a:r>
              <a:rPr lang="en-US" sz="1200" kern="1200" dirty="0">
                <a:solidFill>
                  <a:schemeClr val="tx1"/>
                </a:solidFill>
                <a:effectLst/>
                <a:latin typeface="+mn-lt"/>
                <a:ea typeface="+mn-ea"/>
                <a:cs typeface="+mn-cs"/>
              </a:rPr>
              <a:t>risk score, were they to be added to the patient.</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Example:</a:t>
            </a:r>
          </a:p>
          <a:p>
            <a:r>
              <a:rPr lang="en-US" sz="1200" kern="1200" dirty="0">
                <a:solidFill>
                  <a:schemeClr val="tx1"/>
                </a:solidFill>
                <a:effectLst/>
                <a:latin typeface="+mn-lt"/>
                <a:ea typeface="+mn-ea"/>
                <a:cs typeface="+mn-cs"/>
              </a:rPr>
              <a:t>If a patient has a Current Risk Score of 0.723 and the sum of their Candidate Risk Scores totals1.687, the candidate risk score meter would register 70, indicating the patient’s current risk score is 70% less then what it would be if the candidate HCCs where included.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4022016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We’re now going to show you a live demo of the RADV Candidate</a:t>
            </a:r>
            <a:r>
              <a:rPr lang="en-US" baseline="0" dirty="0" smtClean="0"/>
              <a:t> Risk Score Meter. The demo is of the live application hosted on Google App Engine interacting with Georgia Tech’s test FHIR server. The data is based on what is currently available in the server and reflects a real world scenario.</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4</a:t>
            </a:fld>
            <a:endParaRPr lang="en-US"/>
          </a:p>
        </p:txBody>
      </p:sp>
    </p:spTree>
    <p:extLst>
      <p:ext uri="{BB962C8B-B14F-4D97-AF65-F5344CB8AC3E}">
        <p14:creationId xmlns:p14="http://schemas.microsoft.com/office/powerpoint/2010/main" val="20967194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logged in to the RADV application and are looking at</a:t>
            </a:r>
            <a:r>
              <a:rPr lang="en-US" baseline="0" dirty="0" smtClean="0"/>
              <a:t> Carter Adkins records for the year which includes his historic and current HCC’s. We can see that his current Risk Score is 63 indicating that his current risk score is 63% lower than in past years. As a doctor overseeing </a:t>
            </a:r>
            <a:r>
              <a:rPr lang="en-US" baseline="0" dirty="0" err="1" smtClean="0"/>
              <a:t>Mr</a:t>
            </a:r>
            <a:r>
              <a:rPr lang="en-US" baseline="0" dirty="0" smtClean="0"/>
              <a:t> Adkins I can look through his history and see that I should check for Heart Infection/Inflammation, Except Rheumatic. After checking his heart I now wish to record the HCC so I click add and select the </a:t>
            </a:r>
            <a:r>
              <a:rPr lang="en-US" baseline="0" dirty="0" err="1" smtClean="0"/>
              <a:t>SnowMed</a:t>
            </a:r>
            <a:r>
              <a:rPr lang="en-US" baseline="0" dirty="0" smtClean="0"/>
              <a:t> codes applicable. When I save the HCC the Risk Score is recalculated and the screen is updated with the new Risk Score.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5</a:t>
            </a:fld>
            <a:endParaRPr lang="en-US"/>
          </a:p>
        </p:txBody>
      </p:sp>
    </p:spTree>
    <p:extLst>
      <p:ext uri="{BB962C8B-B14F-4D97-AF65-F5344CB8AC3E}">
        <p14:creationId xmlns:p14="http://schemas.microsoft.com/office/powerpoint/2010/main" val="5670145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p:txBody>
          <a:bodyPr/>
          <a:lstStyle/>
          <a:p>
            <a:fld id="{3EAEFB75-4DE4-4DFC-B956-52D01254B927}" type="datetimeFigureOut">
              <a:rPr lang="en-US" smtClean="0"/>
              <a:t>6/4/2016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6/4/2016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6/4/2016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3EAEFB75-4DE4-4DFC-B956-52D01254B927}" type="datetimeFigureOut">
              <a:rPr lang="en-US" smtClean="0"/>
              <a:t>6/4/2016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a:t>Click to edit Master title style</a:t>
            </a:r>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6/4/2016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3EAEFB75-4DE4-4DFC-B956-52D01254B927}" type="datetimeFigureOut">
              <a:rPr lang="en-US" smtClean="0"/>
              <a:t>6/4/2016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a:t>Click to edit Master title style</a:t>
            </a:r>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6/4/2016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3EAEFB75-4DE4-4DFC-B956-52D01254B927}" type="datetimeFigureOut">
              <a:rPr lang="en-US" smtClean="0"/>
              <a:t>6/4/2016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6/4/2016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a:t>Click to edit Master title style</a:t>
            </a:r>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6/4/2016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a:t>Click to edit Master title style</a:t>
            </a:r>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6/4/2016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a:t>Click to edit Master title style</a:t>
            </a:r>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6/4/2016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microsoft.com/office/2007/relationships/media" Target="../media/media2.m4a"/><Relationship Id="rId1" Type="http://schemas.openxmlformats.org/officeDocument/2006/relationships/audio" Target="NULL" TargetMode="Externa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8.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a:t>FHIRed</a:t>
            </a:r>
            <a:r>
              <a:rPr lang="en-US" b="1" dirty="0"/>
              <a:t> UP</a:t>
            </a:r>
          </a:p>
          <a:p>
            <a:r>
              <a:rPr lang="en-US" dirty="0"/>
              <a:t>Augusto Burgos </a:t>
            </a:r>
            <a:r>
              <a:rPr lang="en-US" dirty="0">
                <a:hlinkClick r:id="rId5"/>
              </a:rPr>
              <a:t>aburgos3@gatech.edu</a:t>
            </a:r>
            <a:r>
              <a:rPr lang="en-US" dirty="0"/>
              <a:t/>
            </a:r>
            <a:br>
              <a:rPr lang="en-US" dirty="0"/>
            </a:br>
            <a:r>
              <a:rPr lang="en-US" dirty="0"/>
              <a:t>Spiro Ganas </a:t>
            </a:r>
            <a:r>
              <a:rPr lang="en-US" dirty="0">
                <a:hlinkClick r:id="rId6"/>
              </a:rPr>
              <a:t>spiroganas@gmail.com</a:t>
            </a:r>
            <a:r>
              <a:rPr lang="en-US" dirty="0"/>
              <a:t/>
            </a:r>
            <a:br>
              <a:rPr lang="en-US" dirty="0"/>
            </a:br>
            <a:r>
              <a:rPr lang="en-US" dirty="0"/>
              <a:t>Anja Guillory </a:t>
            </a:r>
            <a:r>
              <a:rPr lang="en-US" dirty="0">
                <a:hlinkClick r:id="rId7"/>
              </a:rPr>
              <a:t>anjag1993@gmail.com</a:t>
            </a:r>
            <a:r>
              <a:rPr lang="en-US" dirty="0"/>
              <a:t/>
            </a:r>
            <a:br>
              <a:rPr lang="en-US" dirty="0"/>
            </a:br>
            <a:r>
              <a:rPr lang="en-US" dirty="0"/>
              <a:t>Jamie </a:t>
            </a:r>
            <a:r>
              <a:rPr lang="en-US" dirty="0" err="1"/>
              <a:t>Richgels</a:t>
            </a:r>
            <a:r>
              <a:rPr lang="en-US" dirty="0"/>
              <a:t> </a:t>
            </a:r>
            <a:r>
              <a:rPr lang="en-US" dirty="0">
                <a:hlinkClick r:id="rId8"/>
              </a:rPr>
              <a:t>jrichgels3@gatech.edu</a:t>
            </a:r>
            <a:r>
              <a:rPr lang="en-US" dirty="0"/>
              <a:t/>
            </a:r>
            <a:br>
              <a:rPr lang="en-US" dirty="0"/>
            </a:br>
            <a:r>
              <a:rPr lang="en-US" dirty="0"/>
              <a:t>Daniel </a:t>
            </a:r>
            <a:r>
              <a:rPr lang="en-US" dirty="0" err="1"/>
              <a:t>Stoneburner</a:t>
            </a:r>
            <a:r>
              <a:rPr lang="en-US" dirty="0"/>
              <a:t> </a:t>
            </a:r>
            <a:r>
              <a:rPr lang="en-US" dirty="0">
                <a:hlinkClick r:id="rId9"/>
              </a:rPr>
              <a:t>dstoneburner3@gatech.edu</a:t>
            </a:r>
            <a:r>
              <a:rPr lang="en-US" dirty="0"/>
              <a:t/>
            </a:r>
            <a:br>
              <a:rPr lang="en-US" dirty="0"/>
            </a:br>
            <a:r>
              <a:rPr lang="en-US" dirty="0"/>
              <a:t>Tala </a:t>
            </a:r>
            <a:r>
              <a:rPr lang="en-US" dirty="0" err="1"/>
              <a:t>Suidan</a:t>
            </a:r>
            <a:r>
              <a:rPr lang="en-US" dirty="0"/>
              <a:t> </a:t>
            </a:r>
            <a:r>
              <a:rPr lang="en-US" dirty="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a:solidFill>
                  <a:schemeClr val="bg2"/>
                </a:solidFill>
              </a:rPr>
              <a:t>RADV</a:t>
            </a:r>
            <a:br>
              <a:rPr lang="en-US" dirty="0">
                <a:solidFill>
                  <a:schemeClr val="bg2"/>
                </a:solidFill>
              </a:rPr>
            </a:br>
            <a:r>
              <a:rPr lang="en-US" dirty="0">
                <a:solidFill>
                  <a:schemeClr val="bg2"/>
                </a:solidFill>
              </a:rPr>
              <a:t>Risk Adjustment Data Validation Tool</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448800" y="49149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xmlns:p14="http://schemas.microsoft.com/office/powerpoint/2010/main">
    <mc:Choice Requires="p14">
      <p:transition p14:dur="250" advTm="7027"/>
    </mc:Choice>
    <mc:Fallback xmlns="">
      <p:transition advTm="7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041" y="-195790"/>
            <a:ext cx="7772400" cy="952500"/>
          </a:xfrm>
        </p:spPr>
        <p:txBody>
          <a:bodyPr>
            <a:normAutofit/>
          </a:bodyPr>
          <a:lstStyle/>
          <a:p>
            <a:r>
              <a:rPr lang="en-US" sz="3600" dirty="0"/>
              <a:t>Executive Summary</a:t>
            </a:r>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14:trim st="810"/>
                </p14:media>
              </p:ext>
            </p:extLst>
          </p:nvPr>
        </p:nvPicPr>
        <p:blipFill>
          <a:blip r:embed="rId5"/>
          <a:stretch>
            <a:fillRect/>
          </a:stretch>
        </p:blipFill>
        <p:spPr>
          <a:xfrm>
            <a:off x="9448800" y="4993326"/>
            <a:ext cx="609600" cy="609600"/>
          </a:xfrm>
          <a:prstGeom prst="rect">
            <a:avLst/>
          </a:prstGeom>
        </p:spPr>
      </p:pic>
      <p:grpSp>
        <p:nvGrpSpPr>
          <p:cNvPr id="3" name="Group 2"/>
          <p:cNvGrpSpPr/>
          <p:nvPr/>
        </p:nvGrpSpPr>
        <p:grpSpPr>
          <a:xfrm>
            <a:off x="114300" y="1310708"/>
            <a:ext cx="8915400" cy="3931920"/>
            <a:chOff x="152400" y="1310708"/>
            <a:chExt cx="8915400" cy="3931920"/>
          </a:xfrm>
        </p:grpSpPr>
        <p:pic>
          <p:nvPicPr>
            <p:cNvPr id="6" name="Picture 2"/>
            <p:cNvPicPr>
              <a:picLocks noChangeAspect="1" noChangeArrowheads="1"/>
            </p:cNvPicPr>
            <p:nvPr/>
          </p:nvPicPr>
          <p:blipFill rotWithShape="1">
            <a:blip r:embed="rId6">
              <a:extLst>
                <a:ext uri="{28A0092B-C50C-407E-A947-70E740481C1C}">
                  <a14:useLocalDpi xmlns:a14="http://schemas.microsoft.com/office/drawing/2010/main" val="0"/>
                </a:ext>
              </a:extLst>
            </a:blip>
            <a:srcRect l="1988" t="24234" r="3893" b="1345"/>
            <a:stretch/>
          </p:blipFill>
          <p:spPr bwMode="auto">
            <a:xfrm>
              <a:off x="152400" y="1310708"/>
              <a:ext cx="4389120" cy="39319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3"/>
            <p:cNvPicPr>
              <a:picLocks noChangeAspect="1" noChangeArrowheads="1"/>
            </p:cNvPicPr>
            <p:nvPr/>
          </p:nvPicPr>
          <p:blipFill rotWithShape="1">
            <a:blip r:embed="rId7">
              <a:extLst>
                <a:ext uri="{28A0092B-C50C-407E-A947-70E740481C1C}">
                  <a14:useLocalDpi xmlns:a14="http://schemas.microsoft.com/office/drawing/2010/main" val="0"/>
                </a:ext>
              </a:extLst>
            </a:blip>
            <a:srcRect l="1943" t="1341" r="1864" b="2571"/>
            <a:stretch/>
          </p:blipFill>
          <p:spPr bwMode="auto">
            <a:xfrm>
              <a:off x="4541520" y="1310708"/>
              <a:ext cx="4526280" cy="39319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8" name="TextBox 7"/>
          <p:cNvSpPr txBox="1"/>
          <p:nvPr/>
        </p:nvSpPr>
        <p:spPr>
          <a:xfrm>
            <a:off x="152400" y="5242628"/>
            <a:ext cx="8561222" cy="369332"/>
          </a:xfrm>
          <a:prstGeom prst="rect">
            <a:avLst/>
          </a:prstGeom>
          <a:noFill/>
        </p:spPr>
        <p:txBody>
          <a:bodyPr wrap="square" rtlCol="0">
            <a:spAutoFit/>
          </a:bodyPr>
          <a:lstStyle/>
          <a:p>
            <a:r>
              <a:rPr lang="en-US" dirty="0"/>
              <a:t>Source: https://www.bcbsal.org/providers/pdfs/riskAdjustment.pdf</a:t>
            </a:r>
          </a:p>
        </p:txBody>
      </p:sp>
      <p:sp>
        <p:nvSpPr>
          <p:cNvPr id="12" name="TextBox 11"/>
          <p:cNvSpPr txBox="1"/>
          <p:nvPr/>
        </p:nvSpPr>
        <p:spPr>
          <a:xfrm>
            <a:off x="288079" y="756710"/>
            <a:ext cx="8506881" cy="369332"/>
          </a:xfrm>
          <a:prstGeom prst="rect">
            <a:avLst/>
          </a:prstGeom>
          <a:noFill/>
        </p:spPr>
        <p:txBody>
          <a:bodyPr wrap="none" rtlCol="0">
            <a:spAutoFit/>
          </a:bodyPr>
          <a:lstStyle/>
          <a:p>
            <a:pPr marL="285750" indent="-285750">
              <a:buFont typeface="Arial" panose="020B0604020202020204" pitchFamily="34" charset="0"/>
              <a:buChar char="•"/>
            </a:pPr>
            <a:r>
              <a:rPr lang="en-US" dirty="0"/>
              <a:t>Under ACA Risk Adjustment, missing or inaccurate data leads to lower provider reimbursement.</a:t>
            </a:r>
          </a:p>
        </p:txBody>
      </p:sp>
    </p:spTree>
    <p:extLst>
      <p:ext uri="{BB962C8B-B14F-4D97-AF65-F5344CB8AC3E}">
        <p14:creationId xmlns:p14="http://schemas.microsoft.com/office/powerpoint/2010/main" val="264968806"/>
      </p:ext>
    </p:extLst>
  </p:cSld>
  <p:clrMapOvr>
    <a:masterClrMapping/>
  </p:clrMapOvr>
  <mc:AlternateContent xmlns:mc="http://schemas.openxmlformats.org/markup-compatibility/2006" xmlns:p14="http://schemas.microsoft.com/office/powerpoint/2010/main">
    <mc:Choice Requires="p14">
      <p:transition spd="slow" p14:dur="2000" advTm="56676"/>
    </mc:Choice>
    <mc:Fallback xmlns="">
      <p:transition spd="slow" advTm="566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75758"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Candidate Risk Score Meter</a:t>
            </a:r>
          </a:p>
        </p:txBody>
      </p:sp>
      <mc:AlternateContent xmlns:mc="http://schemas.openxmlformats.org/markup-compatibility/2006" xmlns:a14="http://schemas.microsoft.com/office/drawing/2010/main">
        <mc:Choice Requires="a14">
          <p:sp>
            <p:nvSpPr>
              <p:cNvPr id="3" name="Content Placeholder 2"/>
              <p:cNvSpPr>
                <a:spLocks noGrp="1"/>
              </p:cNvSpPr>
              <p:nvPr>
                <p:ph sz="quarter" idx="1"/>
              </p:nvPr>
            </p:nvSpPr>
            <p:spPr>
              <a:xfrm>
                <a:off x="914400" y="1206500"/>
                <a:ext cx="7772400" cy="4013200"/>
              </a:xfrm>
            </p:spPr>
            <p:txBody>
              <a:bodyPr>
                <a:normAutofit fontScale="92500" lnSpcReduction="20000"/>
              </a:bodyPr>
              <a:lstStyle/>
              <a:p>
                <a:pPr marL="0" indent="0">
                  <a:buNone/>
                </a:pPr>
                <a:endParaRPr lang="en-US" sz="1800" b="1" dirty="0" smtClean="0"/>
              </a:p>
              <a:p>
                <a:pPr marL="0" indent="0">
                  <a:buNone/>
                </a:pPr>
                <a:r>
                  <a:rPr lang="en-US" sz="1800" b="1" dirty="0"/>
                  <a:t>Formula:</a:t>
                </a:r>
              </a:p>
              <a:p>
                <a:pPr marL="0" indent="0">
                  <a:buNone/>
                </a:pPr>
                <a14:m>
                  <m:oMathPara xmlns:m="http://schemas.openxmlformats.org/officeDocument/2006/math">
                    <m:oMathParaPr>
                      <m:jc m:val="centerGroup"/>
                    </m:oMathParaPr>
                    <m:oMath xmlns:m="http://schemas.openxmlformats.org/officeDocument/2006/math">
                      <m:r>
                        <a:rPr lang="en-US" sz="1200" i="1">
                          <a:latin typeface="Cambria Math" panose="02040503050406030204" pitchFamily="18" charset="0"/>
                        </a:rPr>
                        <m:t>𝑥</m:t>
                      </m:r>
                      <m:r>
                        <a:rPr lang="en-US" sz="1200" i="1">
                          <a:latin typeface="Cambria Math" panose="02040503050406030204" pitchFamily="18" charset="0"/>
                        </a:rPr>
                        <m:t>% </m:t>
                      </m:r>
                      <m:r>
                        <a:rPr lang="en-US" sz="1200">
                          <a:latin typeface="Cambria Math" panose="02040503050406030204" pitchFamily="18" charset="0"/>
                        </a:rPr>
                        <m:t>=</m:t>
                      </m:r>
                      <m:d>
                        <m:dPr>
                          <m:ctrlPr>
                            <a:rPr lang="en-US" sz="1200" i="1">
                              <a:latin typeface="Cambria Math" panose="02040503050406030204" pitchFamily="18" charset="0"/>
                            </a:rPr>
                          </m:ctrlPr>
                        </m:dPr>
                        <m:e>
                          <m:r>
                            <a:rPr lang="en-US" sz="1200">
                              <a:latin typeface="Cambria Math" panose="02040503050406030204" pitchFamily="18" charset="0"/>
                            </a:rPr>
                            <m:t>1</m:t>
                          </m:r>
                          <m:r>
                            <a:rPr lang="en-US" sz="1200" i="1">
                              <a:latin typeface="Cambria Math" panose="02040503050406030204" pitchFamily="18" charset="0"/>
                            </a:rPr>
                            <m:t>−</m:t>
                          </m:r>
                          <m:f>
                            <m:fPr>
                              <m:ctrlPr>
                                <a:rPr lang="en-US" sz="1200" i="1">
                                  <a:latin typeface="Cambria Math" panose="02040503050406030204" pitchFamily="18" charset="0"/>
                                </a:rPr>
                              </m:ctrlPr>
                            </m:fPr>
                            <m:num>
                              <m:r>
                                <m:rPr>
                                  <m:sty m:val="p"/>
                                </m:rPr>
                                <a:rPr lang="en-US" sz="1200">
                                  <a:latin typeface="Cambria Math" panose="02040503050406030204" pitchFamily="18" charset="0"/>
                                </a:rPr>
                                <m:t>Current</m:t>
                              </m:r>
                              <m:r>
                                <a:rPr lang="en-US" sz="1200">
                                  <a:latin typeface="Cambria Math" panose="02040503050406030204" pitchFamily="18" charset="0"/>
                                </a:rPr>
                                <m:t> </m:t>
                              </m:r>
                              <m:r>
                                <m:rPr>
                                  <m:sty m:val="p"/>
                                </m:rPr>
                                <a:rPr lang="en-US" sz="1200">
                                  <a:latin typeface="Cambria Math" panose="02040503050406030204" pitchFamily="18" charset="0"/>
                                </a:rPr>
                                <m:t>Risk</m:t>
                              </m:r>
                              <m:r>
                                <a:rPr lang="en-US" sz="1200">
                                  <a:latin typeface="Cambria Math" panose="02040503050406030204" pitchFamily="18" charset="0"/>
                                </a:rPr>
                                <m:t> </m:t>
                              </m:r>
                              <m:r>
                                <m:rPr>
                                  <m:sty m:val="p"/>
                                </m:rPr>
                                <a:rPr lang="en-US" sz="1200">
                                  <a:latin typeface="Cambria Math" panose="02040503050406030204" pitchFamily="18" charset="0"/>
                                </a:rPr>
                                <m:t>Score</m:t>
                              </m:r>
                            </m:num>
                            <m:den>
                              <m:r>
                                <m:rPr>
                                  <m:sty m:val="p"/>
                                </m:rPr>
                                <a:rPr lang="en-US" sz="1200">
                                  <a:latin typeface="Cambria Math" panose="02040503050406030204" pitchFamily="18" charset="0"/>
                                </a:rPr>
                                <m:t>Sum</m:t>
                              </m:r>
                              <m:r>
                                <a:rPr lang="en-US" sz="1200">
                                  <a:latin typeface="Cambria Math" panose="02040503050406030204" pitchFamily="18" charset="0"/>
                                </a:rPr>
                                <m:t> </m:t>
                              </m:r>
                              <m:d>
                                <m:dPr>
                                  <m:ctrlPr>
                                    <a:rPr lang="en-US" sz="1200" i="1">
                                      <a:latin typeface="Cambria Math" panose="02040503050406030204" pitchFamily="18" charset="0"/>
                                    </a:rPr>
                                  </m:ctrlPr>
                                </m:dPr>
                                <m:e>
                                  <m:r>
                                    <m:rPr>
                                      <m:sty m:val="p"/>
                                    </m:rPr>
                                    <a:rPr lang="en-US" sz="1200">
                                      <a:latin typeface="Cambria Math" panose="02040503050406030204" pitchFamily="18" charset="0"/>
                                    </a:rPr>
                                    <m:t>Candidate</m:t>
                                  </m:r>
                                  <m:r>
                                    <a:rPr lang="en-US" sz="1200">
                                      <a:latin typeface="Cambria Math" panose="02040503050406030204" pitchFamily="18" charset="0"/>
                                    </a:rPr>
                                    <m:t> </m:t>
                                  </m:r>
                                  <m:r>
                                    <m:rPr>
                                      <m:sty m:val="p"/>
                                    </m:rPr>
                                    <a:rPr lang="en-US" sz="1200">
                                      <a:latin typeface="Cambria Math" panose="02040503050406030204" pitchFamily="18" charset="0"/>
                                    </a:rPr>
                                    <m:t>HCC</m:t>
                                  </m:r>
                                  <m:r>
                                    <a:rPr lang="en-US" sz="1200">
                                      <a:latin typeface="Cambria Math" panose="02040503050406030204" pitchFamily="18" charset="0"/>
                                    </a:rPr>
                                    <m:t> </m:t>
                                  </m:r>
                                  <m:r>
                                    <m:rPr>
                                      <m:sty m:val="p"/>
                                    </m:rPr>
                                    <a:rPr lang="en-US" sz="1200">
                                      <a:latin typeface="Cambria Math" panose="02040503050406030204" pitchFamily="18" charset="0"/>
                                    </a:rPr>
                                    <m:t>Risk</m:t>
                                  </m:r>
                                  <m:r>
                                    <a:rPr lang="en-US" sz="1200">
                                      <a:latin typeface="Cambria Math" panose="02040503050406030204" pitchFamily="18" charset="0"/>
                                    </a:rPr>
                                    <m:t> </m:t>
                                  </m:r>
                                  <m:r>
                                    <m:rPr>
                                      <m:sty m:val="p"/>
                                    </m:rPr>
                                    <a:rPr lang="en-US" sz="1200">
                                      <a:latin typeface="Cambria Math" panose="02040503050406030204" pitchFamily="18" charset="0"/>
                                    </a:rPr>
                                    <m:t>Scores</m:t>
                                  </m:r>
                                </m:e>
                              </m:d>
                              <m:r>
                                <a:rPr lang="en-US" sz="1200" i="1">
                                  <a:latin typeface="Cambria Math" panose="02040503050406030204" pitchFamily="18" charset="0"/>
                                </a:rPr>
                                <m:t>+</m:t>
                              </m:r>
                              <m:r>
                                <m:rPr>
                                  <m:sty m:val="p"/>
                                </m:rPr>
                                <a:rPr lang="en-US" sz="1200">
                                  <a:latin typeface="Cambria Math" panose="02040503050406030204" pitchFamily="18" charset="0"/>
                                </a:rPr>
                                <m:t>Current</m:t>
                              </m:r>
                              <m:r>
                                <a:rPr lang="en-US" sz="1200">
                                  <a:latin typeface="Cambria Math" panose="02040503050406030204" pitchFamily="18" charset="0"/>
                                </a:rPr>
                                <m:t> </m:t>
                              </m:r>
                              <m:r>
                                <m:rPr>
                                  <m:sty m:val="p"/>
                                </m:rPr>
                                <a:rPr lang="en-US" sz="1200">
                                  <a:latin typeface="Cambria Math" panose="02040503050406030204" pitchFamily="18" charset="0"/>
                                </a:rPr>
                                <m:t>Risk</m:t>
                              </m:r>
                              <m:r>
                                <a:rPr lang="en-US" sz="1200">
                                  <a:latin typeface="Cambria Math" panose="02040503050406030204" pitchFamily="18" charset="0"/>
                                </a:rPr>
                                <m:t> </m:t>
                              </m:r>
                              <m:r>
                                <m:rPr>
                                  <m:sty m:val="p"/>
                                </m:rPr>
                                <a:rPr lang="en-US" sz="1200">
                                  <a:latin typeface="Cambria Math" panose="02040503050406030204" pitchFamily="18" charset="0"/>
                                </a:rPr>
                                <m:t>Score</m:t>
                              </m:r>
                            </m:den>
                          </m:f>
                        </m:e>
                      </m:d>
                      <m:r>
                        <a:rPr lang="en-US" sz="1200" i="1">
                          <a:latin typeface="Cambria Math" panose="02040503050406030204" pitchFamily="18" charset="0"/>
                        </a:rPr>
                        <m:t>∗100%</m:t>
                      </m:r>
                    </m:oMath>
                  </m:oMathPara>
                </a14:m>
                <a:endParaRPr lang="en-US" sz="1200" dirty="0"/>
              </a:p>
              <a:p>
                <a:pPr marL="0" indent="0">
                  <a:buNone/>
                </a:pPr>
                <a:endParaRPr lang="en-US" sz="1800" b="1" i="1" dirty="0"/>
              </a:p>
              <a:p>
                <a:pPr marL="0" indent="0">
                  <a:buNone/>
                </a:pPr>
                <a:r>
                  <a:rPr lang="en-US" sz="1800" b="1" i="1" dirty="0"/>
                  <a:t>Example:</a:t>
                </a:r>
                <a:r>
                  <a:rPr lang="en-US" sz="1800" b="1" dirty="0"/>
                  <a:t> </a:t>
                </a:r>
              </a:p>
              <a:p>
                <a:r>
                  <a:rPr lang="en-US" sz="1600" dirty="0"/>
                  <a:t>Given:</a:t>
                </a:r>
              </a:p>
              <a:p>
                <a:pPr lvl="1"/>
                <a:r>
                  <a:rPr lang="en-US" sz="1600" dirty="0"/>
                  <a:t>Current Risk Score: </a:t>
                </a:r>
                <a:r>
                  <a:rPr lang="en-US" sz="1600" dirty="0">
                    <a:solidFill>
                      <a:srgbClr val="008000"/>
                    </a:solidFill>
                  </a:rPr>
                  <a:t>0.723</a:t>
                </a:r>
                <a:r>
                  <a:rPr lang="en-US" sz="1600" dirty="0"/>
                  <a:t> </a:t>
                </a:r>
              </a:p>
              <a:p>
                <a:pPr lvl="1"/>
                <a:r>
                  <a:rPr lang="en-US" sz="1600" dirty="0"/>
                  <a:t>Sum of Candidate Risk Scores:</a:t>
                </a:r>
                <a:r>
                  <a:rPr lang="en-US" sz="1600" dirty="0">
                    <a:solidFill>
                      <a:srgbClr val="002060"/>
                    </a:solidFill>
                  </a:rPr>
                  <a:t>1.687</a:t>
                </a:r>
              </a:p>
              <a:p>
                <a:r>
                  <a:rPr lang="en-US" sz="1600" dirty="0"/>
                  <a:t>Results:</a:t>
                </a:r>
              </a:p>
              <a:p>
                <a:pPr lvl="1"/>
                <a:r>
                  <a:rPr lang="en-US" sz="1600" dirty="0"/>
                  <a:t>Risk Score Meter: </a:t>
                </a:r>
                <a:r>
                  <a:rPr lang="en-US" sz="1600" dirty="0">
                    <a:solidFill>
                      <a:schemeClr val="accent2">
                        <a:lumMod val="75000"/>
                      </a:schemeClr>
                    </a:solidFill>
                  </a:rPr>
                  <a:t>70</a:t>
                </a:r>
                <a:br>
                  <a:rPr lang="en-US" sz="1600" dirty="0">
                    <a:solidFill>
                      <a:schemeClr val="accent2">
                        <a:lumMod val="75000"/>
                      </a:schemeClr>
                    </a:solidFill>
                  </a:rPr>
                </a:br>
                <a:endParaRPr lang="en-US" sz="1200" dirty="0"/>
              </a:p>
              <a:p>
                <a:pPr marL="0" indent="0">
                  <a:buNone/>
                </a:pPr>
                <a14:m>
                  <m:oMathPara xmlns:m="http://schemas.openxmlformats.org/officeDocument/2006/math">
                    <m:oMathParaPr>
                      <m:jc m:val="centerGroup"/>
                    </m:oMathParaPr>
                    <m:oMath xmlns:m="http://schemas.openxmlformats.org/officeDocument/2006/math">
                      <m:r>
                        <a:rPr lang="en-US" sz="1200" i="1" smtClean="0">
                          <a:solidFill>
                            <a:schemeClr val="accent2">
                              <a:lumMod val="75000"/>
                            </a:schemeClr>
                          </a:solidFill>
                          <a:latin typeface="Cambria Math" panose="02040503050406030204" pitchFamily="18" charset="0"/>
                        </a:rPr>
                        <m:t>70%</m:t>
                      </m:r>
                      <m:r>
                        <a:rPr lang="en-US" sz="1200" i="1">
                          <a:latin typeface="Cambria Math" panose="02040503050406030204" pitchFamily="18" charset="0"/>
                        </a:rPr>
                        <m:t> </m:t>
                      </m:r>
                      <m:r>
                        <a:rPr lang="en-US" sz="1200">
                          <a:latin typeface="Cambria Math" panose="02040503050406030204" pitchFamily="18" charset="0"/>
                        </a:rPr>
                        <m:t>=</m:t>
                      </m:r>
                      <m:d>
                        <m:dPr>
                          <m:ctrlPr>
                            <a:rPr lang="en-US" sz="1200" i="1">
                              <a:latin typeface="Cambria Math" panose="02040503050406030204" pitchFamily="18" charset="0"/>
                            </a:rPr>
                          </m:ctrlPr>
                        </m:dPr>
                        <m:e>
                          <m:r>
                            <a:rPr lang="en-US" sz="1200">
                              <a:latin typeface="Cambria Math" panose="02040503050406030204" pitchFamily="18" charset="0"/>
                            </a:rPr>
                            <m:t>1</m:t>
                          </m:r>
                          <m:r>
                            <a:rPr lang="en-US" sz="1200" i="1">
                              <a:latin typeface="Cambria Math" panose="02040503050406030204" pitchFamily="18" charset="0"/>
                            </a:rPr>
                            <m:t>−</m:t>
                          </m:r>
                          <m:f>
                            <m:fPr>
                              <m:ctrlPr>
                                <a:rPr lang="en-US" sz="1200" i="1">
                                  <a:latin typeface="Cambria Math" panose="02040503050406030204" pitchFamily="18" charset="0"/>
                                </a:rPr>
                              </m:ctrlPr>
                            </m:fPr>
                            <m:num>
                              <m:r>
                                <a:rPr lang="en-US" sz="1200" smtClean="0">
                                  <a:solidFill>
                                    <a:srgbClr val="008000"/>
                                  </a:solidFill>
                                  <a:latin typeface="Cambria Math" panose="02040503050406030204" pitchFamily="18" charset="0"/>
                                </a:rPr>
                                <m:t>0.723</m:t>
                              </m:r>
                            </m:num>
                            <m:den>
                              <m:r>
                                <a:rPr lang="en-US" sz="1200" smtClean="0">
                                  <a:solidFill>
                                    <a:srgbClr val="002060"/>
                                  </a:solidFill>
                                  <a:latin typeface="Cambria Math" panose="02040503050406030204" pitchFamily="18" charset="0"/>
                                </a:rPr>
                                <m:t>1.687</m:t>
                              </m:r>
                              <m:r>
                                <a:rPr lang="en-US" sz="1200" i="1">
                                  <a:latin typeface="Cambria Math" panose="02040503050406030204" pitchFamily="18" charset="0"/>
                                </a:rPr>
                                <m:t>+</m:t>
                              </m:r>
                              <m:r>
                                <a:rPr lang="en-US" sz="1200" smtClean="0">
                                  <a:solidFill>
                                    <a:srgbClr val="008000"/>
                                  </a:solidFill>
                                  <a:latin typeface="Cambria Math" panose="02040503050406030204" pitchFamily="18" charset="0"/>
                                </a:rPr>
                                <m:t>0.723</m:t>
                              </m:r>
                            </m:den>
                          </m:f>
                        </m:e>
                      </m:d>
                      <m:r>
                        <a:rPr lang="en-US" sz="1200" i="1">
                          <a:latin typeface="Cambria Math" panose="02040503050406030204" pitchFamily="18" charset="0"/>
                        </a:rPr>
                        <m:t>∗100%</m:t>
                      </m:r>
                    </m:oMath>
                  </m:oMathPara>
                </a14:m>
                <a:endParaRPr lang="en-US" sz="1400" dirty="0"/>
              </a:p>
              <a:p>
                <a:pPr lvl="1"/>
                <a:endParaRPr lang="en-US" sz="1600" dirty="0" smtClean="0"/>
              </a:p>
              <a:p>
                <a:pPr lvl="1"/>
                <a:r>
                  <a:rPr lang="en-US" sz="1600" dirty="0" smtClean="0"/>
                  <a:t>The patient’s </a:t>
                </a:r>
                <a:r>
                  <a:rPr lang="en-US" sz="1600" dirty="0"/>
                  <a:t>current risk score is 70% less then what it would be if </a:t>
                </a:r>
                <a:r>
                  <a:rPr lang="en-US" sz="1600" dirty="0" smtClean="0"/>
                  <a:t>their </a:t>
                </a:r>
                <a:r>
                  <a:rPr lang="en-US" sz="1600" dirty="0"/>
                  <a:t>candidate HCCs where included.</a:t>
                </a:r>
              </a:p>
            </p:txBody>
          </p:sp>
        </mc:Choice>
        <mc:Fallback xmlns="">
          <p:sp>
            <p:nvSpPr>
              <p:cNvPr id="3" name="Content Placeholder 2"/>
              <p:cNvSpPr>
                <a:spLocks noGrp="1" noRot="1" noChangeAspect="1" noMove="1" noResize="1" noEditPoints="1" noAdjustHandles="1" noChangeArrowheads="1" noChangeShapeType="1" noTextEdit="1"/>
              </p:cNvSpPr>
              <p:nvPr>
                <p:ph sz="quarter" idx="1"/>
              </p:nvPr>
            </p:nvSpPr>
            <p:spPr>
              <a:xfrm>
                <a:off x="914400" y="1206500"/>
                <a:ext cx="7772400" cy="4013200"/>
              </a:xfrm>
              <a:blipFill rotWithShape="0">
                <a:blip r:embed="rId5"/>
                <a:stretch>
                  <a:fillRect l="-471"/>
                </a:stretch>
              </a:blipFill>
            </p:spPr>
            <p:txBody>
              <a:bodyPr/>
              <a:lstStyle/>
              <a:p>
                <a:r>
                  <a:rPr lang="en-US">
                    <a:noFill/>
                  </a:rPr>
                  <a:t> </a:t>
                </a:r>
              </a:p>
            </p:txBody>
          </p:sp>
        </mc:Fallback>
      </mc:AlternateContent>
      <p:pic>
        <p:nvPicPr>
          <p:cNvPr id="4" name="Picture 3"/>
          <p:cNvPicPr/>
          <p:nvPr/>
        </p:nvPicPr>
        <p:blipFill>
          <a:blip r:embed="rId6"/>
          <a:stretch>
            <a:fillRect/>
          </a:stretch>
        </p:blipFill>
        <p:spPr>
          <a:xfrm>
            <a:off x="5486400" y="2705100"/>
            <a:ext cx="1524000" cy="1589884"/>
          </a:xfrm>
          <a:prstGeom prst="rect">
            <a:avLst/>
          </a:prstGeom>
        </p:spPr>
      </p:pic>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296400" y="4076700"/>
            <a:ext cx="609600" cy="609600"/>
          </a:xfrm>
          <a:prstGeom prst="rect">
            <a:avLst/>
          </a:prstGeom>
        </p:spPr>
      </p:pic>
      <p:pic>
        <p:nvPicPr>
          <p:cNvPr id="6" name="Picture 5"/>
          <p:cNvPicPr>
            <a:picLocks noChangeAspect="1"/>
          </p:cNvPicPr>
          <p:nvPr/>
        </p:nvPicPr>
        <p:blipFill>
          <a:blip r:embed="rId8"/>
          <a:stretch>
            <a:fillRect/>
          </a:stretch>
        </p:blipFill>
        <p:spPr>
          <a:xfrm>
            <a:off x="567543" y="1181366"/>
            <a:ext cx="8119257" cy="4188649"/>
          </a:xfrm>
          <a:prstGeom prst="rect">
            <a:avLst/>
          </a:prstGeom>
        </p:spPr>
      </p:pic>
    </p:spTree>
    <p:extLst>
      <p:ext uri="{BB962C8B-B14F-4D97-AF65-F5344CB8AC3E}">
        <p14:creationId xmlns:p14="http://schemas.microsoft.com/office/powerpoint/2010/main" val="2275385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170" fill="hold"/>
                                        <p:tgtEl>
                                          <p:spTgt spid="8"/>
                                        </p:tgtEl>
                                      </p:cBhvr>
                                    </p:cmd>
                                  </p:childTnLst>
                                </p:cTn>
                              </p:par>
                              <p:par>
                                <p:cTn id="7" presetID="10" presetClass="exit" presetSubtype="0" fill="hold" nodeType="withEffect">
                                  <p:stCondLst>
                                    <p:cond delay="11000"/>
                                  </p:stCondLst>
                                  <p:childTnLst>
                                    <p:animEffect transition="out" filter="fade">
                                      <p:cBhvr>
                                        <p:cTn id="8" dur="3000"/>
                                        <p:tgtEl>
                                          <p:spTgt spid="6"/>
                                        </p:tgtEl>
                                      </p:cBhvr>
                                    </p:animEffect>
                                    <p:set>
                                      <p:cBhvr>
                                        <p:cTn id="9" dur="1" fill="hold">
                                          <p:stCondLst>
                                            <p:cond delay="2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723900"/>
            <a:ext cx="5334000" cy="2590800"/>
          </a:xfrm>
        </p:spPr>
        <p:txBody>
          <a:bodyPr>
            <a:normAutofit/>
          </a:bodyPr>
          <a:lstStyle/>
          <a:p>
            <a:pPr algn="ctr"/>
            <a:r>
              <a:rPr lang="en-US" sz="5400" dirty="0"/>
              <a:t>RADV Application </a:t>
            </a:r>
            <a:br>
              <a:rPr lang="en-US" sz="5400" dirty="0"/>
            </a:br>
            <a:r>
              <a:rPr lang="en-US" sz="5400" dirty="0" smtClean="0"/>
              <a:t>Demo</a:t>
            </a:r>
            <a:endParaRPr lang="en-US" sz="5400" dirty="0"/>
          </a:p>
        </p:txBody>
      </p:sp>
      <p:pic>
        <p:nvPicPr>
          <p:cNvPr id="3" name="RADV Audi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72600" y="4610100"/>
            <a:ext cx="609600" cy="609600"/>
          </a:xfrm>
          <a:prstGeom prst="rect">
            <a:avLst/>
          </a:prstGeom>
        </p:spPr>
      </p:pic>
    </p:spTree>
    <p:extLst>
      <p:ext uri="{BB962C8B-B14F-4D97-AF65-F5344CB8AC3E}">
        <p14:creationId xmlns:p14="http://schemas.microsoft.com/office/powerpoint/2010/main" val="3416693004"/>
      </p:ext>
    </p:extLst>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5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44000" cy="5715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endParaRPr lang="en-US"/>
          </a:p>
        </p:txBody>
      </p:sp>
      <p:pic>
        <p:nvPicPr>
          <p:cNvPr id="5" name="RADV Demo">
            <a:hlinkClick r:id="" action="ppaction://media"/>
          </p:cNvPr>
          <p:cNvPicPr>
            <a:picLocks noGrp="1" noChangeAspect="1"/>
          </p:cNvPicPr>
          <p:nvPr>
            <p:ph sz="quarter" idx="1"/>
            <a:videoFile r:link="rId2"/>
            <p:extLst>
              <p:ext uri="{DAA4B4D4-6D71-4841-9C94-3DE7FCFB9230}">
                <p14:media xmlns:p14="http://schemas.microsoft.com/office/powerpoint/2010/main" r:embed="rId1"/>
              </p:ext>
            </p:extLst>
          </p:nvPr>
        </p:nvPicPr>
        <p:blipFill>
          <a:blip r:embed="rId5"/>
          <a:stretch>
            <a:fillRect/>
          </a:stretch>
        </p:blipFill>
        <p:spPr>
          <a:xfrm>
            <a:off x="-144734" y="204545"/>
            <a:ext cx="9433469" cy="5305911"/>
          </a:xfrm>
        </p:spPr>
      </p:pic>
    </p:spTree>
    <p:extLst>
      <p:ext uri="{BB962C8B-B14F-4D97-AF65-F5344CB8AC3E}">
        <p14:creationId xmlns:p14="http://schemas.microsoft.com/office/powerpoint/2010/main" val="137057735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71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2492</TotalTime>
  <Words>512</Words>
  <Application>Microsoft Office PowerPoint</Application>
  <PresentationFormat>On-screen Show (16:10)</PresentationFormat>
  <Paragraphs>40</Paragraphs>
  <Slides>5</Slides>
  <Notes>5</Notes>
  <HiddenSlides>0</HiddenSlides>
  <MMClips>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Cambria Math</vt:lpstr>
      <vt:lpstr>Franklin Gothic Book</vt:lpstr>
      <vt:lpstr>Perpetua</vt:lpstr>
      <vt:lpstr>Wingdings 2</vt:lpstr>
      <vt:lpstr>Equity</vt:lpstr>
      <vt:lpstr>RADV Risk Adjustment Data Validation Tool</vt:lpstr>
      <vt:lpstr>Executive Summary</vt:lpstr>
      <vt:lpstr>Candidate Risk Score Meter</vt:lpstr>
      <vt:lpstr>RADV Application  Demo</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Daniel Stoneburner</cp:lastModifiedBy>
  <cp:revision>129</cp:revision>
  <cp:lastPrinted>2016-04-18T15:52:12Z</cp:lastPrinted>
  <dcterms:created xsi:type="dcterms:W3CDTF">2016-03-03T13:39:38Z</dcterms:created>
  <dcterms:modified xsi:type="dcterms:W3CDTF">2016-06-04T22:57:43Z</dcterms:modified>
</cp:coreProperties>
</file>

<file path=docProps/thumbnail.jpeg>
</file>